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1" r:id="rId3"/>
    <p:sldId id="259" r:id="rId4"/>
    <p:sldId id="264" r:id="rId5"/>
    <p:sldId id="263" r:id="rId6"/>
    <p:sldId id="275" r:id="rId7"/>
    <p:sldId id="288" r:id="rId8"/>
    <p:sldId id="293" r:id="rId9"/>
    <p:sldId id="294" r:id="rId10"/>
    <p:sldId id="292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FFC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14770-C963-5344-A910-FB997997DB4D}" v="32" dt="2020-01-28T19:32:37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8" autoAdjust="0"/>
    <p:restoredTop sz="96327" autoAdjust="0"/>
  </p:normalViewPr>
  <p:slideViewPr>
    <p:cSldViewPr snapToGrid="0" snapToObjects="1">
      <p:cViewPr varScale="1">
        <p:scale>
          <a:sx n="123" d="100"/>
          <a:sy n="123" d="100"/>
        </p:scale>
        <p:origin x="19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C412-82C0-4448-A035-8119FBD16A34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08341-A4D9-1349-936A-5705F29CD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41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EA1F-EAD7-8445-A133-A7417F9763BC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F52EF-E9D6-6045-B285-DB198C5BC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590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52EF-E9D6-6045-B285-DB198C5BC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52EF-E9D6-6045-B285-DB198C5BC8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4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52EF-E9D6-6045-B285-DB198C5BC8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42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AF52EF-E9D6-6045-B285-DB198C5BC8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7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72000" y="0"/>
            <a:ext cx="4584700" cy="5760111"/>
          </a:xfrm>
          <a:prstGeom prst="rect">
            <a:avLst/>
          </a:prstGeom>
          <a:solidFill>
            <a:srgbClr val="FFC41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572000" y="5753099"/>
            <a:ext cx="4584700" cy="1117601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MLSTaxSuite_CRSData_Horizontal_PoweredBy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19" y="6163557"/>
            <a:ext cx="2180618" cy="336110"/>
          </a:xfrm>
          <a:prstGeom prst="rect">
            <a:avLst/>
          </a:prstGeom>
        </p:spPr>
      </p:pic>
      <p:pic>
        <p:nvPicPr>
          <p:cNvPr id="16" name="Picture 15" descr="MLSTaxSuite_CRSData_Key_Reversed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219" y="1360292"/>
            <a:ext cx="311727" cy="53584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067300" y="2130427"/>
            <a:ext cx="3288553" cy="209792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67300" y="4229100"/>
            <a:ext cx="3289300" cy="336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400" b="0" dirty="0">
                <a:solidFill>
                  <a:schemeClr val="bg1"/>
                </a:solidFill>
              </a:rPr>
              <a:t>Date of</a:t>
            </a:r>
            <a:r>
              <a:rPr lang="en-US" sz="1400" b="0" baseline="0" dirty="0">
                <a:solidFill>
                  <a:schemeClr val="bg1"/>
                </a:solidFill>
              </a:rPr>
              <a:t> Presentation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90234" y="4565650"/>
            <a:ext cx="2065619" cy="39482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82828"/>
                </a:solidFill>
                <a:latin typeface="Roboto Slab Regular"/>
                <a:cs typeface="Roboto Slab Regular"/>
              </a:defRPr>
            </a:lvl1pPr>
          </a:lstStyle>
          <a:p>
            <a:pPr lvl="0"/>
            <a:r>
              <a:rPr lang="en-US" sz="1400" b="0">
                <a:solidFill>
                  <a:srgbClr val="282828"/>
                </a:solidFill>
              </a:rPr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6858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4565650"/>
            <a:ext cx="1305368" cy="394821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indent="0">
              <a:lnSpc>
                <a:spcPct val="120000"/>
              </a:lnSpc>
              <a:buNone/>
              <a:defRPr sz="1400" b="0" i="0">
                <a:solidFill>
                  <a:srgbClr val="282828"/>
                </a:solidFill>
                <a:latin typeface="Roboto Slab Regular"/>
                <a:cs typeface="Roboto Slab Regular"/>
              </a:defRPr>
            </a:lvl1pPr>
          </a:lstStyle>
          <a:p>
            <a:r>
              <a:rPr lang="en-US" sz="1400" b="0" dirty="0">
                <a:solidFill>
                  <a:srgbClr val="282828"/>
                </a:solidFill>
              </a:rPr>
              <a:t>Prepared by:</a:t>
            </a:r>
          </a:p>
        </p:txBody>
      </p:sp>
    </p:spTree>
    <p:extLst>
      <p:ext uri="{BB962C8B-B14F-4D97-AF65-F5344CB8AC3E}">
        <p14:creationId xmlns:p14="http://schemas.microsoft.com/office/powerpoint/2010/main" val="230439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Slide">
    <p:bg>
      <p:bgPr>
        <a:solidFill>
          <a:srgbClr val="FFC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68824" y="2575579"/>
            <a:ext cx="6006352" cy="1368892"/>
          </a:xfrm>
          <a:prstGeom prst="rect">
            <a:avLst/>
          </a:prstGeom>
        </p:spPr>
        <p:txBody>
          <a:bodyPr vert="horz" anchor="t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LSTaxSuite_CRSData_Horizontal_PoweredBy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38" y="6369117"/>
            <a:ext cx="1840356" cy="2836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pic>
        <p:nvPicPr>
          <p:cNvPr id="9" name="Picture 8" descr="MLSTaxSuite_CRSData_Key_Reversed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160" y="1822076"/>
            <a:ext cx="311727" cy="5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3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82707" y="418353"/>
            <a:ext cx="4093881" cy="5244353"/>
          </a:xfrm>
          <a:prstGeom prst="rect">
            <a:avLst/>
          </a:prstGeom>
        </p:spPr>
        <p:txBody>
          <a:bodyPr vert="horz"/>
          <a:lstStyle>
            <a:lvl1pPr>
              <a:defRPr sz="2400" baseline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079999" y="1225035"/>
            <a:ext cx="3242234" cy="91141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400" b="1" i="0">
                <a:latin typeface="Roboto Slab Bold"/>
                <a:cs typeface="Roboto Slab Bold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79998" y="4123623"/>
            <a:ext cx="3242235" cy="1255340"/>
          </a:xfrm>
          <a:prstGeom prst="rect">
            <a:avLst/>
          </a:prstGeom>
        </p:spPr>
        <p:txBody>
          <a:bodyPr anchor="t"/>
          <a:lstStyle>
            <a:lvl1pPr marL="285750" indent="-285750">
              <a:lnSpc>
                <a:spcPct val="120000"/>
              </a:lnSpc>
              <a:buFont typeface="Arial"/>
              <a:buChar char="•"/>
              <a:defRPr sz="1600" b="0" i="0" baseline="0">
                <a:latin typeface="Roboto"/>
                <a:cs typeface="Roboto"/>
              </a:defRPr>
            </a:lvl1pPr>
            <a:lvl2pPr marL="457200" indent="0">
              <a:buNone/>
              <a:defRPr sz="1600" b="1" i="0">
                <a:latin typeface="Roboto"/>
                <a:cs typeface="Roboto"/>
              </a:defRPr>
            </a:lvl2pPr>
            <a:lvl3pPr marL="914400" indent="0">
              <a:buNone/>
              <a:defRPr sz="1600" b="0" i="0">
                <a:latin typeface="Roboto"/>
                <a:cs typeface="Roboto"/>
              </a:defRPr>
            </a:lvl3pPr>
            <a:lvl4pPr>
              <a:defRPr sz="1400" b="0" i="0">
                <a:latin typeface="Roboto Slab Regular"/>
                <a:cs typeface="Roboto Slab Regular"/>
              </a:defRPr>
            </a:lvl4pPr>
            <a:lvl5pPr>
              <a:defRPr sz="1400" b="0" i="0">
                <a:latin typeface="Roboto Slab Regular"/>
                <a:cs typeface="Roboto Slab Regular"/>
              </a:defRPr>
            </a:lvl5pPr>
          </a:lstStyle>
          <a:p>
            <a:pPr lvl="0"/>
            <a:r>
              <a:rPr lang="en-US" dirty="0"/>
              <a:t>Bullet List Item 1</a:t>
            </a:r>
          </a:p>
          <a:p>
            <a:pPr lvl="0"/>
            <a:r>
              <a:rPr lang="en-US" dirty="0"/>
              <a:t>Bullet List 2</a:t>
            </a:r>
          </a:p>
          <a:p>
            <a:pPr lvl="0"/>
            <a:r>
              <a:rPr lang="en-US" dirty="0"/>
              <a:t>Bullet List Number 3</a:t>
            </a:r>
          </a:p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LSTaxSuite_CRSData_Horizontal_PoweredBy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38" y="6369117"/>
            <a:ext cx="1840356" cy="283664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079999" y="642609"/>
            <a:ext cx="597648" cy="567485"/>
          </a:xfrm>
          <a:prstGeom prst="rect">
            <a:avLst/>
          </a:prstGeom>
        </p:spPr>
        <p:txBody>
          <a:bodyPr vert="horz"/>
          <a:lstStyle>
            <a:lvl1pPr>
              <a:defRPr sz="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5080000" y="2137195"/>
            <a:ext cx="3241675" cy="1986428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20000"/>
              </a:lnSpc>
              <a:buNone/>
              <a:defRPr sz="1600" b="0" i="0">
                <a:latin typeface="Roboto"/>
                <a:cs typeface="Roboto"/>
              </a:defRPr>
            </a:lvl1pPr>
            <a:lvl2pPr marL="457200" indent="0" algn="l">
              <a:buNone/>
              <a:defRPr/>
            </a:lvl2pPr>
          </a:lstStyle>
          <a:p>
            <a:pPr lvl="0"/>
            <a:r>
              <a:rPr lang="en-US" dirty="0"/>
              <a:t>Body copy paragraph</a:t>
            </a:r>
          </a:p>
        </p:txBody>
      </p:sp>
    </p:spTree>
    <p:extLst>
      <p:ext uri="{BB962C8B-B14F-4D97-AF65-F5344CB8AC3E}">
        <p14:creationId xmlns:p14="http://schemas.microsoft.com/office/powerpoint/2010/main" val="37453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7560" y="708527"/>
            <a:ext cx="6977528" cy="80151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6163557"/>
            <a:ext cx="9156700" cy="707143"/>
          </a:xfrm>
          <a:prstGeom prst="rect">
            <a:avLst/>
          </a:prstGeom>
          <a:solidFill>
            <a:srgbClr val="282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LSTaxSuite_CRSData_Horizontal_PoweredBy_Revers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538" y="6369117"/>
            <a:ext cx="1840356" cy="2836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chemeClr val="bg1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032001" y="2149729"/>
            <a:ext cx="5097212" cy="3388806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327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0824" y="534334"/>
            <a:ext cx="6977528" cy="1951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60824" y="2495176"/>
            <a:ext cx="6977528" cy="3630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98824" y="6384058"/>
            <a:ext cx="552824" cy="3585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fld id="{9A001C8C-5AD7-9E4E-9353-C0D7888C07C7}" type="slidenum">
              <a:rPr lang="en-US" sz="1200" b="1" i="0" smtClean="0">
                <a:solidFill>
                  <a:srgbClr val="282828"/>
                </a:solidFill>
                <a:latin typeface="Roboto"/>
                <a:cs typeface="Roboto"/>
              </a:rPr>
              <a:t>‹#›</a:t>
            </a:fld>
            <a:endParaRPr lang="en-US" sz="1200" b="1" i="0" dirty="0">
              <a:solidFill>
                <a:srgbClr val="282828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6738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1" r:id="rId3"/>
    <p:sldLayoutId id="2147483653" r:id="rId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 baseline="0">
          <a:solidFill>
            <a:srgbClr val="282828"/>
          </a:solidFill>
          <a:latin typeface="Roboto Slab Bold"/>
          <a:ea typeface="+mj-ea"/>
          <a:cs typeface="Roboto Slab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1" i="0" kern="1200">
          <a:solidFill>
            <a:schemeClr val="tx1"/>
          </a:solidFill>
          <a:latin typeface="Roboto Slab Bold"/>
          <a:ea typeface="+mn-ea"/>
          <a:cs typeface="Roboto Slab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1" i="0" kern="1200">
          <a:solidFill>
            <a:schemeClr val="tx1"/>
          </a:solidFill>
          <a:latin typeface="Roboto"/>
          <a:ea typeface="+mn-ea"/>
          <a:cs typeface="Robot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Roboto"/>
          <a:ea typeface="+mn-ea"/>
          <a:cs typeface="Robot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b="1" i="0" kern="1200">
          <a:solidFill>
            <a:schemeClr val="tx1"/>
          </a:solidFill>
          <a:latin typeface="Roboto"/>
          <a:ea typeface="+mn-ea"/>
          <a:cs typeface="Robot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chemeClr val="tx1"/>
          </a:solidFill>
          <a:latin typeface="Roboto"/>
          <a:ea typeface="+mn-ea"/>
          <a:cs typeface="Robot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67300" y="2130427"/>
            <a:ext cx="3474027" cy="2097926"/>
          </a:xfrm>
        </p:spPr>
        <p:txBody>
          <a:bodyPr/>
          <a:lstStyle/>
          <a:p>
            <a:r>
              <a:rPr lang="en-US" dirty="0"/>
              <a:t>CRS Data</a:t>
            </a:r>
            <a:br>
              <a:rPr lang="en-US" dirty="0"/>
            </a:br>
            <a:r>
              <a:rPr lang="en-US" dirty="0"/>
              <a:t>MLS Tax Suite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12, 2019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47981" y="4578350"/>
            <a:ext cx="2335385" cy="394821"/>
          </a:xfrm>
        </p:spPr>
        <p:txBody>
          <a:bodyPr/>
          <a:lstStyle/>
          <a:p>
            <a:r>
              <a:rPr lang="en-US" dirty="0"/>
              <a:t>Presented By: </a:t>
            </a:r>
          </a:p>
        </p:txBody>
      </p:sp>
      <p:pic>
        <p:nvPicPr>
          <p:cNvPr id="8" name="Picture Placeholder 7" descr="_RLAdV48.jpg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147981" y="4985871"/>
            <a:ext cx="2065619" cy="4999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44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DA8BF63-626E-2B44-A385-4E48DF9D7367}"/>
              </a:ext>
            </a:extLst>
          </p:cNvPr>
          <p:cNvSpPr/>
          <p:nvPr/>
        </p:nvSpPr>
        <p:spPr>
          <a:xfrm>
            <a:off x="6156960" y="0"/>
            <a:ext cx="2987040" cy="6164407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7FB0AA5D-DE7A-E549-B931-1E0EF82C19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069" y="665018"/>
            <a:ext cx="3029864" cy="5496791"/>
          </a:xfrm>
          <a:prstGeom prst="rect">
            <a:avLst/>
          </a:prstGeo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32F435-4728-6141-9533-C923EEC49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768" y="733503"/>
            <a:ext cx="419100" cy="406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724C43-027C-C844-85AA-3CA61EC55C0F}"/>
              </a:ext>
            </a:extLst>
          </p:cNvPr>
          <p:cNvSpPr txBox="1"/>
          <p:nvPr/>
        </p:nvSpPr>
        <p:spPr>
          <a:xfrm>
            <a:off x="872359" y="575507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151CF9D1-DA31-194D-9E76-1BF6FF032C96}"/>
              </a:ext>
            </a:extLst>
          </p:cNvPr>
          <p:cNvSpPr txBox="1">
            <a:spLocks/>
          </p:cNvSpPr>
          <p:nvPr/>
        </p:nvSpPr>
        <p:spPr>
          <a:xfrm>
            <a:off x="878067" y="1327850"/>
            <a:ext cx="3693933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dirty="0"/>
              <a:t>Innovative Customization Options 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9FB9CEE-2C57-4A4F-A7C0-0B8F42B79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067" y="2315384"/>
            <a:ext cx="3693933" cy="30151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26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3B2E3E6-6971-2549-8AD2-793457C1F6EA}"/>
              </a:ext>
            </a:extLst>
          </p:cNvPr>
          <p:cNvSpPr/>
          <p:nvPr/>
        </p:nvSpPr>
        <p:spPr>
          <a:xfrm>
            <a:off x="0" y="0"/>
            <a:ext cx="2987040" cy="6164407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BF0764-4571-0940-9B33-B339976C6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282" y="731734"/>
            <a:ext cx="673100" cy="3683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172882" y="1267368"/>
            <a:ext cx="5174130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6C03E-47BA-2547-BD61-620780EF5E4D}"/>
              </a:ext>
            </a:extLst>
          </p:cNvPr>
          <p:cNvSpPr txBox="1"/>
          <p:nvPr/>
        </p:nvSpPr>
        <p:spPr>
          <a:xfrm>
            <a:off x="4845269" y="162910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D099FE67-3A24-D546-B243-82528FD37B2D}"/>
              </a:ext>
            </a:extLst>
          </p:cNvPr>
          <p:cNvSpPr txBox="1">
            <a:spLocks/>
          </p:cNvSpPr>
          <p:nvPr/>
        </p:nvSpPr>
        <p:spPr>
          <a:xfrm>
            <a:off x="4572000" y="1327850"/>
            <a:ext cx="3938155" cy="987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dirty="0" err="1"/>
              <a:t>Comparables</a:t>
            </a:r>
            <a:r>
              <a:rPr lang="en-US" dirty="0"/>
              <a:t> Include MLS and Off Market Sales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E18DE464-19A2-A649-8102-ACE686AF5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315384"/>
            <a:ext cx="3693933" cy="3015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Picture 1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4496E8-DD60-D946-A86C-77E64B14B5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894" y="665018"/>
            <a:ext cx="3015703" cy="5496791"/>
          </a:xfrm>
          <a:prstGeom prst="rect">
            <a:avLst/>
          </a:prstGeo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30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4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41AF66-BF02-4B4F-BE69-C79765D8B3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0"/>
            <a:ext cx="9144000" cy="6134100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D71B9A-35DE-294B-B178-11394AEAA031}"/>
              </a:ext>
            </a:extLst>
          </p:cNvPr>
          <p:cNvSpPr/>
          <p:nvPr/>
        </p:nvSpPr>
        <p:spPr>
          <a:xfrm>
            <a:off x="0" y="0"/>
            <a:ext cx="9144000" cy="6172200"/>
          </a:xfrm>
          <a:prstGeom prst="rect">
            <a:avLst/>
          </a:prstGeom>
          <a:solidFill>
            <a:srgbClr val="FFC414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Lorem Ipsum </a:t>
            </a:r>
            <a:r>
              <a:rPr lang="en-US" dirty="0" err="1"/>
              <a:t>Amet</a:t>
            </a:r>
            <a:r>
              <a:rPr lang="en-US" dirty="0"/>
              <a:t> Dolor Sit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endParaRPr lang="en-US" dirty="0"/>
          </a:p>
        </p:txBody>
      </p:sp>
      <p:pic>
        <p:nvPicPr>
          <p:cNvPr id="6" name="Picture 5" descr="MLSTaxSuite_CRSData_Key_Reversed.eps">
            <a:extLst>
              <a:ext uri="{FF2B5EF4-FFF2-40B4-BE49-F238E27FC236}">
                <a16:creationId xmlns:a16="http://schemas.microsoft.com/office/drawing/2014/main" id="{44D2DB20-5AD7-1942-98AB-93CD1F206B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2160" y="1822076"/>
            <a:ext cx="311727" cy="53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7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79999" y="1890666"/>
            <a:ext cx="3242234" cy="911412"/>
          </a:xfrm>
        </p:spPr>
        <p:txBody>
          <a:bodyPr/>
          <a:lstStyle/>
          <a:p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endParaRPr lang="en-US" dirty="0"/>
          </a:p>
        </p:txBody>
      </p:sp>
      <p:pic>
        <p:nvPicPr>
          <p:cNvPr id="8" name="Picture Placeholder 7" descr="Icon.eps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175" t="-36322" r="-35175" b="-36322"/>
          <a:stretch/>
        </p:blipFill>
        <p:spPr>
          <a:xfrm>
            <a:off x="5079999" y="1308240"/>
            <a:ext cx="597648" cy="567485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080001" y="2802826"/>
            <a:ext cx="3077882" cy="29876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pic>
        <p:nvPicPr>
          <p:cNvPr id="13" name="Picture Placeholder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99DECCD-8661-6C47-8302-20F0C378F7D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534" y="880973"/>
            <a:ext cx="4113983" cy="5270105"/>
          </a:xfr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102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636FE8-2E17-754F-9026-805D35D9964B}"/>
              </a:ext>
            </a:extLst>
          </p:cNvPr>
          <p:cNvSpPr/>
          <p:nvPr/>
        </p:nvSpPr>
        <p:spPr>
          <a:xfrm>
            <a:off x="-1" y="3429000"/>
            <a:ext cx="9144001" cy="2718353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84935" y="645490"/>
            <a:ext cx="5174130" cy="783696"/>
          </a:xfrm>
        </p:spPr>
        <p:txBody>
          <a:bodyPr/>
          <a:lstStyle/>
          <a:p>
            <a:pPr algn="ctr"/>
            <a:r>
              <a:rPr lang="en-US" sz="3600" dirty="0"/>
              <a:t>Lorem ipsum dolor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236518" y="1443642"/>
            <a:ext cx="6670964" cy="2987630"/>
          </a:xfrm>
        </p:spPr>
        <p:txBody>
          <a:bodyPr/>
          <a:lstStyle/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endParaRPr lang="en-US" dirty="0"/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68CCD3-789E-064F-AF55-25B0B0D485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9048" y="2919871"/>
            <a:ext cx="3747245" cy="3241938"/>
          </a:xfrm>
          <a:prstGeom prst="rect">
            <a:avLst/>
          </a:prstGeo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BC6DC94D-8BA7-DA40-9675-C4A99ACF0A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7706" y="3636821"/>
            <a:ext cx="3747246" cy="2524988"/>
          </a:xfrm>
          <a:prstGeom prst="rect">
            <a:avLst/>
          </a:prstGeo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40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91842" y="574057"/>
            <a:ext cx="7200819" cy="801510"/>
          </a:xfrm>
        </p:spPr>
        <p:txBody>
          <a:bodyPr>
            <a:noAutofit/>
          </a:bodyPr>
          <a:lstStyle/>
          <a:p>
            <a:pPr algn="ctr"/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endParaRPr lang="en-US" dirty="0"/>
          </a:p>
        </p:txBody>
      </p:sp>
      <p:pic>
        <p:nvPicPr>
          <p:cNvPr id="9" name="Picture Placeholder 8" descr="6nv8_E1s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8784" y="1690003"/>
            <a:ext cx="5606933" cy="3727687"/>
          </a:xfrm>
        </p:spPr>
      </p:pic>
    </p:spTree>
    <p:extLst>
      <p:ext uri="{BB962C8B-B14F-4D97-AF65-F5344CB8AC3E}">
        <p14:creationId xmlns:p14="http://schemas.microsoft.com/office/powerpoint/2010/main" val="4160796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itting, computer&#10;&#10;Description automatically generated">
            <a:extLst>
              <a:ext uri="{FF2B5EF4-FFF2-40B4-BE49-F238E27FC236}">
                <a16:creationId xmlns:a16="http://schemas.microsoft.com/office/drawing/2014/main" id="{D641794D-E469-7E4A-9F62-8A756707A5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7046" y="1985814"/>
            <a:ext cx="5372100" cy="35834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07DA4-9FDA-034D-BAD8-B0A6A3A21E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741" y="1985814"/>
            <a:ext cx="2327005" cy="33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59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1172882" y="1267368"/>
            <a:ext cx="5174130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endParaRPr lang="en-US" sz="3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E4C595-5E12-414C-B9AE-4FED6932B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327850"/>
            <a:ext cx="3693933" cy="911412"/>
          </a:xfrm>
        </p:spPr>
        <p:txBody>
          <a:bodyPr/>
          <a:lstStyle/>
          <a:p>
            <a:r>
              <a:rPr lang="en-US" dirty="0"/>
              <a:t>Continuous Product Enhancements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FB4D0-A694-A841-8C20-5B8E6D08E7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315384"/>
            <a:ext cx="3693933" cy="3015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EC241-33CD-A244-A11C-3D7B2798C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173" y="699441"/>
            <a:ext cx="482600" cy="4572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E6C2AF-6F5B-1743-9765-60D4F71260CC}"/>
              </a:ext>
            </a:extLst>
          </p:cNvPr>
          <p:cNvSpPr/>
          <p:nvPr/>
        </p:nvSpPr>
        <p:spPr>
          <a:xfrm>
            <a:off x="0" y="0"/>
            <a:ext cx="2987040" cy="6164407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6" name="Picture 15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CB07D9EE-57C6-6343-8311-5437F08D8C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61" y="665018"/>
            <a:ext cx="3313721" cy="4925614"/>
          </a:xfrm>
          <a:prstGeom prst="rect">
            <a:avLst/>
          </a:prstGeom>
        </p:spPr>
      </p:pic>
      <p:pic>
        <p:nvPicPr>
          <p:cNvPr id="20" name="Picture 19" descr="A person sitting in a car&#10;&#10;Description automatically generated">
            <a:extLst>
              <a:ext uri="{FF2B5EF4-FFF2-40B4-BE49-F238E27FC236}">
                <a16:creationId xmlns:a16="http://schemas.microsoft.com/office/drawing/2014/main" id="{0CDCF715-76EA-D64B-B3F3-59ACFBF7F71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61" y="665018"/>
            <a:ext cx="3313721" cy="4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8A54C-B5B3-EC48-9353-8457433FC035}"/>
              </a:ext>
            </a:extLst>
          </p:cNvPr>
          <p:cNvSpPr/>
          <p:nvPr/>
        </p:nvSpPr>
        <p:spPr>
          <a:xfrm>
            <a:off x="6156960" y="0"/>
            <a:ext cx="2987040" cy="6164407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pic>
        <p:nvPicPr>
          <p:cNvPr id="17" name="Picture 1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EEBD3830-6D96-4940-9E01-564D1CB39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6069" y="662420"/>
            <a:ext cx="3029864" cy="5499389"/>
          </a:xfrm>
          <a:prstGeom prst="rect">
            <a:avLst/>
          </a:prstGeom>
          <a:effectLst>
            <a:outerShdw blurRad="317500" dist="127000" dir="36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0FC58-439D-824A-A717-A0E2E40A32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640" y="726109"/>
            <a:ext cx="431800" cy="381000"/>
          </a:xfrm>
          <a:prstGeom prst="rect">
            <a:avLst/>
          </a:prstGeom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1172882" y="1267368"/>
            <a:ext cx="5174130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endParaRPr lang="en-US" sz="360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BF94D93E-9CA9-144F-8FA5-E77F982A366E}"/>
              </a:ext>
            </a:extLst>
          </p:cNvPr>
          <p:cNvSpPr txBox="1">
            <a:spLocks/>
          </p:cNvSpPr>
          <p:nvPr/>
        </p:nvSpPr>
        <p:spPr>
          <a:xfrm>
            <a:off x="878067" y="1327850"/>
            <a:ext cx="3693933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dirty="0"/>
              <a:t>30 Years Perfecting Our </a:t>
            </a:r>
            <a:br>
              <a:rPr lang="en-US" dirty="0"/>
            </a:br>
            <a:r>
              <a:rPr lang="en-US" dirty="0"/>
              <a:t>Tax Data Features 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4FCCA67-0810-9343-A682-2B3D384769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8067" y="2315384"/>
            <a:ext cx="3693933" cy="30151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7DA562-5FFB-B548-AA38-C8D17B033F70}"/>
              </a:ext>
            </a:extLst>
          </p:cNvPr>
          <p:cNvSpPr/>
          <p:nvPr/>
        </p:nvSpPr>
        <p:spPr>
          <a:xfrm>
            <a:off x="0" y="0"/>
            <a:ext cx="2987040" cy="6164407"/>
          </a:xfrm>
          <a:prstGeom prst="rect">
            <a:avLst/>
          </a:prstGeom>
          <a:solidFill>
            <a:srgbClr val="FFC4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172882" y="1267368"/>
            <a:ext cx="5174130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endParaRPr lang="en-US" sz="360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A56784-2D62-124A-A5AC-8F92B76F7FFA}"/>
              </a:ext>
            </a:extLst>
          </p:cNvPr>
          <p:cNvSpPr txBox="1">
            <a:spLocks/>
          </p:cNvSpPr>
          <p:nvPr/>
        </p:nvSpPr>
        <p:spPr>
          <a:xfrm>
            <a:off x="4725894" y="3094923"/>
            <a:ext cx="3242235" cy="12553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Char char="•"/>
              <a:defRPr sz="1600" b="0" i="0" kern="1200" baseline="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Roboto"/>
                <a:ea typeface="+mn-ea"/>
                <a:cs typeface="Robot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i="0" kern="120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chemeClr val="tx1"/>
                </a:solidFill>
                <a:latin typeface="Roboto Slab Regular"/>
                <a:ea typeface="+mn-ea"/>
                <a:cs typeface="Roboto Slab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31D496-DC1F-3041-A96E-56BBF87F4F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782" y="666042"/>
            <a:ext cx="482600" cy="4905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B34DACC7-902D-3147-BC45-7D1CE2E58139}"/>
              </a:ext>
            </a:extLst>
          </p:cNvPr>
          <p:cNvSpPr txBox="1">
            <a:spLocks/>
          </p:cNvSpPr>
          <p:nvPr/>
        </p:nvSpPr>
        <p:spPr>
          <a:xfrm>
            <a:off x="4572000" y="1327850"/>
            <a:ext cx="3693933" cy="911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baseline="0">
                <a:solidFill>
                  <a:srgbClr val="282828"/>
                </a:solidFill>
                <a:latin typeface="Roboto Slab Bold"/>
                <a:ea typeface="+mj-ea"/>
                <a:cs typeface="Roboto Slab Bold"/>
              </a:defRPr>
            </a:lvl1pPr>
          </a:lstStyle>
          <a:p>
            <a:r>
              <a:rPr lang="en-US" dirty="0"/>
              <a:t>All the Tools You Need (No Upselling)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C03E7F1-5644-3C41-A3B5-BA10431FEE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2315384"/>
            <a:ext cx="3693933" cy="301515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" name="Picture 16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D8EC1BE-E4B3-A94F-9C1D-58C7B389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761" y="665018"/>
            <a:ext cx="3313721" cy="492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80914"/>
      </p:ext>
    </p:extLst>
  </p:cSld>
  <p:clrMapOvr>
    <a:masterClrMapping/>
  </p:clrMapOvr>
</p:sld>
</file>

<file path=ppt/theme/theme1.xml><?xml version="1.0" encoding="utf-8"?>
<a:theme xmlns:a="http://schemas.openxmlformats.org/drawingml/2006/main" name="MLSTaxSuit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MLSTaxSuite_Template</Template>
  <TotalTime>127</TotalTime>
  <Words>143</Words>
  <Application>Microsoft Macintosh PowerPoint</Application>
  <PresentationFormat>On-screen Show (4:3)</PresentationFormat>
  <Paragraphs>18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Roboto</vt:lpstr>
      <vt:lpstr>Roboto Slab Bold</vt:lpstr>
      <vt:lpstr>Roboto Slab Regular</vt:lpstr>
      <vt:lpstr>MLSTaxSuite_Template</vt:lpstr>
      <vt:lpstr>CRS Data MLS Tax Suite</vt:lpstr>
      <vt:lpstr>Lorem Ipsum Amet Dolor Sit Aute Irure</vt:lpstr>
      <vt:lpstr>Duis Aute Irure Dolor in Reprehenderit</vt:lpstr>
      <vt:lpstr>Lorem ipsum dolor</vt:lpstr>
      <vt:lpstr>Excepteur sint occaecat</vt:lpstr>
      <vt:lpstr>PowerPoint Presentation</vt:lpstr>
      <vt:lpstr>Continuous Product Enhancements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New MLS Tax Suite</dc:title>
  <dc:creator>Christina Honkonen</dc:creator>
  <cp:lastModifiedBy>George Middlebrooks</cp:lastModifiedBy>
  <cp:revision>18</cp:revision>
  <dcterms:created xsi:type="dcterms:W3CDTF">2019-09-12T21:32:00Z</dcterms:created>
  <dcterms:modified xsi:type="dcterms:W3CDTF">2020-03-06T13:47:33Z</dcterms:modified>
</cp:coreProperties>
</file>